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1" r:id="rId5"/>
    <p:sldId id="263" r:id="rId6"/>
    <p:sldId id="265" r:id="rId7"/>
    <p:sldId id="269" r:id="rId8"/>
    <p:sldId id="271" r:id="rId9"/>
    <p:sldId id="273" r:id="rId10"/>
    <p:sldId id="276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F039FF-EB72-45F4-B589-7B8A4DA219C1}" v="2" dt="2025-03-31T10:40:19.4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nachidi Nwachukwu" userId="41854118c8e63046" providerId="LiveId" clId="{F5F039FF-EB72-45F4-B589-7B8A4DA219C1}"/>
    <pc:docChg chg="modSld">
      <pc:chgData name="Zinachidi Nwachukwu" userId="41854118c8e63046" providerId="LiveId" clId="{F5F039FF-EB72-45F4-B589-7B8A4DA219C1}" dt="2025-03-31T10:41:33.152" v="25" actId="20577"/>
      <pc:docMkLst>
        <pc:docMk/>
      </pc:docMkLst>
      <pc:sldChg chg="modSp mod">
        <pc:chgData name="Zinachidi Nwachukwu" userId="41854118c8e63046" providerId="LiveId" clId="{F5F039FF-EB72-45F4-B589-7B8A4DA219C1}" dt="2025-03-31T10:41:17.210" v="19" actId="1076"/>
        <pc:sldMkLst>
          <pc:docMk/>
          <pc:sldMk cId="0" sldId="256"/>
        </pc:sldMkLst>
        <pc:spChg chg="mod">
          <ac:chgData name="Zinachidi Nwachukwu" userId="41854118c8e63046" providerId="LiveId" clId="{F5F039FF-EB72-45F4-B589-7B8A4DA219C1}" dt="2025-03-31T10:41:17.210" v="19" actId="1076"/>
          <ac:spMkLst>
            <pc:docMk/>
            <pc:sldMk cId="0" sldId="256"/>
            <ac:spMk id="7" creationId="{00000000-0000-0000-0000-000000000000}"/>
          </ac:spMkLst>
        </pc:spChg>
        <pc:spChg chg="mod">
          <ac:chgData name="Zinachidi Nwachukwu" userId="41854118c8e63046" providerId="LiveId" clId="{F5F039FF-EB72-45F4-B589-7B8A4DA219C1}" dt="2025-03-31T10:40:25.757" v="18" actId="1076"/>
          <ac:spMkLst>
            <pc:docMk/>
            <pc:sldMk cId="0" sldId="256"/>
            <ac:spMk id="8" creationId="{00000000-0000-0000-0000-000000000000}"/>
          </ac:spMkLst>
        </pc:spChg>
        <pc:picChg chg="mod">
          <ac:chgData name="Zinachidi Nwachukwu" userId="41854118c8e63046" providerId="LiveId" clId="{F5F039FF-EB72-45F4-B589-7B8A4DA219C1}" dt="2025-03-31T10:39:36.418" v="1" actId="1076"/>
          <ac:picMkLst>
            <pc:docMk/>
            <pc:sldMk cId="0" sldId="256"/>
            <ac:picMk id="3" creationId="{00000000-0000-0000-0000-000000000000}"/>
          </ac:picMkLst>
        </pc:picChg>
      </pc:sldChg>
      <pc:sldChg chg="modSp mod">
        <pc:chgData name="Zinachidi Nwachukwu" userId="41854118c8e63046" providerId="LiveId" clId="{F5F039FF-EB72-45F4-B589-7B8A4DA219C1}" dt="2025-03-31T10:41:33.152" v="25" actId="20577"/>
        <pc:sldMkLst>
          <pc:docMk/>
          <pc:sldMk cId="0" sldId="257"/>
        </pc:sldMkLst>
        <pc:spChg chg="mod">
          <ac:chgData name="Zinachidi Nwachukwu" userId="41854118c8e63046" providerId="LiveId" clId="{F5F039FF-EB72-45F4-B589-7B8A4DA219C1}" dt="2025-03-31T10:41:33.152" v="25" actId="20577"/>
          <ac:spMkLst>
            <pc:docMk/>
            <pc:sldMk cId="0" sldId="257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9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741" y="6019800"/>
            <a:ext cx="5758959" cy="203835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604741" y="6132241"/>
            <a:ext cx="5587509" cy="1657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161B1D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Group Members</a:t>
            </a:r>
          </a:p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161B1D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Edeh Mary</a:t>
            </a:r>
          </a:p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161B1D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Nwachukwu Zinachidi</a:t>
            </a:r>
          </a:p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161B1D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Gabadeen Labeebah</a:t>
            </a:r>
          </a:p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161B1D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Emenyonu Ezinne</a:t>
            </a:r>
          </a:p>
          <a:p>
            <a:pPr marL="0" indent="0" algn="ctr">
              <a:lnSpc>
                <a:spcPts val="2900"/>
              </a:lnSpc>
              <a:buNone/>
            </a:pPr>
            <a:endParaRPr lang="en-US" sz="2320" dirty="0">
              <a:solidFill>
                <a:srgbClr val="161B1D"/>
              </a:solidFill>
              <a:latin typeface="思源宋体-思源宋体-SemiBold" pitchFamily="34" charset="0"/>
              <a:ea typeface="思源宋体-思源宋体-SemiBold" pitchFamily="34" charset="-122"/>
              <a:cs typeface="思源宋体-思源宋体-SemiBold" pitchFamily="34" charset="-120"/>
            </a:endParaRPr>
          </a:p>
          <a:p>
            <a:pPr marL="0" indent="0" algn="ctr">
              <a:lnSpc>
                <a:spcPts val="2900"/>
              </a:lnSpc>
              <a:buNone/>
            </a:pPr>
            <a:endParaRPr lang="en-US" sz="2320" dirty="0">
              <a:solidFill>
                <a:srgbClr val="161B1D"/>
              </a:solidFill>
              <a:latin typeface="思源宋体-思源宋体-SemiBold" pitchFamily="34" charset="0"/>
              <a:ea typeface="思源宋体-思源宋体-SemiBold" pitchFamily="34" charset="-122"/>
              <a:cs typeface="思源宋体-思源宋体-SemiBold" pitchFamily="34" charset="-120"/>
            </a:endParaRPr>
          </a:p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505357" y="361950"/>
            <a:ext cx="7814310" cy="4342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28313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Escrow Payments Industry: Competitive Landscape and Market Dynamics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28313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78992" y="39410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8313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3. Competitor Landscape</a:t>
            </a:r>
            <a:endParaRPr lang="en-US" sz="2320" dirty="0"/>
          </a:p>
        </p:txBody>
      </p:sp>
      <p:sp>
        <p:nvSpPr>
          <p:cNvPr id="4" name="Text 1"/>
          <p:cNvSpPr/>
          <p:nvPr/>
        </p:nvSpPr>
        <p:spPr>
          <a:xfrm>
            <a:off x="7571232" y="521208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8313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8. Conclusion</a:t>
            </a:r>
            <a:endParaRPr lang="en-US" sz="2320" dirty="0"/>
          </a:p>
        </p:txBody>
      </p:sp>
      <p:sp>
        <p:nvSpPr>
          <p:cNvPr id="5" name="Text 2"/>
          <p:cNvSpPr/>
          <p:nvPr/>
        </p:nvSpPr>
        <p:spPr>
          <a:xfrm>
            <a:off x="7571232" y="45811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8313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6. Strategic Recommendations</a:t>
            </a:r>
            <a:endParaRPr lang="en-US" sz="2320" dirty="0"/>
          </a:p>
        </p:txBody>
      </p:sp>
      <p:sp>
        <p:nvSpPr>
          <p:cNvPr id="6" name="Text 3"/>
          <p:cNvSpPr/>
          <p:nvPr/>
        </p:nvSpPr>
        <p:spPr>
          <a:xfrm>
            <a:off x="7571232" y="331012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8313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2. Market Overview</a:t>
            </a:r>
            <a:endParaRPr lang="en-US" sz="2320" dirty="0"/>
          </a:p>
        </p:txBody>
      </p:sp>
      <p:sp>
        <p:nvSpPr>
          <p:cNvPr id="7" name="Text 4"/>
          <p:cNvSpPr/>
          <p:nvPr/>
        </p:nvSpPr>
        <p:spPr>
          <a:xfrm>
            <a:off x="1078992" y="331012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8313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1. Introduction</a:t>
            </a:r>
            <a:endParaRPr lang="en-US" sz="2320" dirty="0"/>
          </a:p>
        </p:txBody>
      </p:sp>
      <p:sp>
        <p:nvSpPr>
          <p:cNvPr id="8" name="Text 5"/>
          <p:cNvSpPr/>
          <p:nvPr/>
        </p:nvSpPr>
        <p:spPr>
          <a:xfrm>
            <a:off x="1078992" y="5843016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6"/>
          <p:cNvSpPr/>
          <p:nvPr/>
        </p:nvSpPr>
        <p:spPr>
          <a:xfrm>
            <a:off x="1078992" y="45811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8313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5. Customer Insights</a:t>
            </a:r>
            <a:endParaRPr lang="en-US" sz="2320" dirty="0"/>
          </a:p>
        </p:txBody>
      </p:sp>
      <p:sp>
        <p:nvSpPr>
          <p:cNvPr id="10" name="Text 7"/>
          <p:cNvSpPr/>
          <p:nvPr/>
        </p:nvSpPr>
        <p:spPr>
          <a:xfrm>
            <a:off x="1078992" y="521208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8313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7. Opportunities and Challenges</a:t>
            </a:r>
            <a:endParaRPr lang="en-US" sz="2320" dirty="0"/>
          </a:p>
        </p:txBody>
      </p:sp>
      <p:sp>
        <p:nvSpPr>
          <p:cNvPr id="11" name="Text 8"/>
          <p:cNvSpPr/>
          <p:nvPr/>
        </p:nvSpPr>
        <p:spPr>
          <a:xfrm>
            <a:off x="832104" y="189280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28313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CONTENTS</a:t>
            </a:r>
            <a:endParaRPr lang="en-US" sz="6410" dirty="0"/>
          </a:p>
        </p:txBody>
      </p:sp>
      <p:sp>
        <p:nvSpPr>
          <p:cNvPr id="12" name="Text 9"/>
          <p:cNvSpPr/>
          <p:nvPr/>
        </p:nvSpPr>
        <p:spPr>
          <a:xfrm>
            <a:off x="7571232" y="39410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8313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4. Market Trends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1868" y="100584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6600" dirty="0">
                <a:solidFill>
                  <a:srgbClr val="28313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Introduction</a:t>
            </a:r>
            <a:endParaRPr lang="en-US" sz="6600" dirty="0"/>
          </a:p>
        </p:txBody>
      </p:sp>
      <p:sp>
        <p:nvSpPr>
          <p:cNvPr id="5" name="Text 1"/>
          <p:cNvSpPr/>
          <p:nvPr/>
        </p:nvSpPr>
        <p:spPr>
          <a:xfrm>
            <a:off x="5801868" y="2171700"/>
            <a:ext cx="8638032" cy="5052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970"/>
              </a:lnSpc>
              <a:buFont typeface="Wingdings" panose="05000000000000000000" pitchFamily="2" charset="2"/>
              <a:buChar char="v"/>
            </a:pPr>
            <a:r>
              <a:rPr lang="en-US" sz="3200" kern="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Escrow payment services act as a trusted third party to hold funds until all terms of a transaction are met. </a:t>
            </a:r>
          </a:p>
          <a:p>
            <a:pPr marL="285750" indent="-285750">
              <a:lnSpc>
                <a:spcPts val="2970"/>
              </a:lnSpc>
              <a:buFont typeface="Wingdings" panose="05000000000000000000" pitchFamily="2" charset="2"/>
              <a:buChar char="v"/>
            </a:pPr>
            <a:endParaRPr lang="en-US" sz="3200" kern="0" dirty="0">
              <a:solidFill>
                <a:srgbClr val="1F2328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970"/>
              </a:lnSpc>
              <a:buFont typeface="Wingdings" panose="05000000000000000000" pitchFamily="2" charset="2"/>
              <a:buChar char="v"/>
            </a:pPr>
            <a:r>
              <a:rPr lang="en-US" sz="3200" kern="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They are widely used in high-value transactions such as real estate, online marketplaces, freelance contracts, and mergers &amp; acquisitions. </a:t>
            </a:r>
          </a:p>
          <a:p>
            <a:pPr>
              <a:lnSpc>
                <a:spcPts val="2970"/>
              </a:lnSpc>
            </a:pPr>
            <a:endParaRPr lang="en-US" sz="3200" kern="0" dirty="0">
              <a:solidFill>
                <a:srgbClr val="1F2328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970"/>
              </a:lnSpc>
              <a:buFont typeface="Wingdings" panose="05000000000000000000" pitchFamily="2" charset="2"/>
              <a:buChar char="v"/>
            </a:pPr>
            <a:r>
              <a:rPr lang="en-US" sz="3200" kern="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role of escrow services is crucial in preventing fraud, ensuring compliance, and building trust between buyers and sellers.</a:t>
            </a:r>
            <a:endParaRPr lang="en-NG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299D07-F50B-7568-4699-7F43E7130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611369" cy="82387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2573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55854" y="25831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8313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Market Overview</a:t>
            </a:r>
            <a:endParaRPr lang="en-US" sz="4640" dirty="0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48267461-29A2-4D33-C1A6-0E6D6D19B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9154" y="5965938"/>
            <a:ext cx="6349746" cy="2083067"/>
          </a:xfrm>
          <a:prstGeom prst="rect">
            <a:avLst/>
          </a:prstGeom>
        </p:spPr>
      </p:pic>
      <p:pic>
        <p:nvPicPr>
          <p:cNvPr id="2050" name="Picture 2" descr="Escrow As A Service Eaas Market Size, Trends, &amp; Forecast">
            <a:extLst>
              <a:ext uri="{FF2B5EF4-FFF2-40B4-BE49-F238E27FC236}">
                <a16:creationId xmlns:a16="http://schemas.microsoft.com/office/drawing/2014/main" id="{0C19AD01-E8E6-F396-E3C5-84DAC3136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257300"/>
            <a:ext cx="14141450" cy="425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83CF0BE7-6C84-8734-CFE7-DD1CC572F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01" y="5969127"/>
            <a:ext cx="6588051" cy="2079879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8069580" y="6102668"/>
            <a:ext cx="598932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2400" b="1" dirty="0">
                <a:solidFill>
                  <a:srgbClr val="161B1D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Key drivers fueling market expansion.</a:t>
            </a:r>
            <a:endParaRPr lang="en-US" sz="2400" b="1" dirty="0"/>
          </a:p>
        </p:txBody>
      </p:sp>
      <p:sp>
        <p:nvSpPr>
          <p:cNvPr id="6" name="Text 2"/>
          <p:cNvSpPr/>
          <p:nvPr/>
        </p:nvSpPr>
        <p:spPr>
          <a:xfrm>
            <a:off x="776309" y="6044700"/>
            <a:ext cx="5379163" cy="485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2400" b="1" dirty="0">
                <a:solidFill>
                  <a:srgbClr val="161B1D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Current market size and projected growth.</a:t>
            </a:r>
            <a:endParaRPr lang="en-US" sz="2400" b="1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678195C6-0AA3-C307-F743-F732AA7F1C7A}"/>
              </a:ext>
            </a:extLst>
          </p:cNvPr>
          <p:cNvSpPr/>
          <p:nvPr/>
        </p:nvSpPr>
        <p:spPr>
          <a:xfrm>
            <a:off x="1209743" y="6396210"/>
            <a:ext cx="4321262" cy="485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865ECD01-6F59-1F31-F973-67BF30001286}"/>
              </a:ext>
            </a:extLst>
          </p:cNvPr>
          <p:cNvSpPr/>
          <p:nvPr/>
        </p:nvSpPr>
        <p:spPr>
          <a:xfrm>
            <a:off x="1209743" y="6530512"/>
            <a:ext cx="4321262" cy="485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161B1D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.</a:t>
            </a:r>
            <a:endParaRPr lang="en-US" sz="18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1C46CF-4907-610E-6980-A496C7A5AF18}"/>
              </a:ext>
            </a:extLst>
          </p:cNvPr>
          <p:cNvSpPr txBox="1"/>
          <p:nvPr/>
        </p:nvSpPr>
        <p:spPr>
          <a:xfrm>
            <a:off x="-530250" y="6554265"/>
            <a:ext cx="73375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2000" dirty="0"/>
              <a:t>2024 Market Value: $2.4 billion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2000" dirty="0"/>
              <a:t>Projected 2033 Value: $17.91 billion</a:t>
            </a:r>
            <a:endParaRPr lang="en-NG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373EE7-44C7-8D3F-4F0F-8B9533D9E833}"/>
              </a:ext>
            </a:extLst>
          </p:cNvPr>
          <p:cNvSpPr txBox="1"/>
          <p:nvPr/>
        </p:nvSpPr>
        <p:spPr>
          <a:xfrm>
            <a:off x="6921247" y="6537561"/>
            <a:ext cx="75828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000" dirty="0"/>
              <a:t>Rise in Digital Transactions</a:t>
            </a:r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000" dirty="0"/>
              <a:t>Cybersecurity Concerns</a:t>
            </a:r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000" i="0" dirty="0">
                <a:solidFill>
                  <a:srgbClr val="2B3033"/>
                </a:solidFill>
                <a:effectLst/>
                <a:latin typeface="Raleway Regular"/>
              </a:rPr>
              <a:t>Regulatory Compliance</a:t>
            </a:r>
            <a:endParaRPr lang="en-NG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41089" y="27655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8313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Competitor Landscape</a:t>
            </a:r>
            <a:endParaRPr lang="en-US" sz="464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4FEA36-CCBE-F0D0-F713-A4741947C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240692"/>
              </p:ext>
            </p:extLst>
          </p:nvPr>
        </p:nvGraphicFramePr>
        <p:xfrm>
          <a:off x="241088" y="1005840"/>
          <a:ext cx="8251235" cy="6971714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650247">
                  <a:extLst>
                    <a:ext uri="{9D8B030D-6E8A-4147-A177-3AD203B41FA5}">
                      <a16:colId xmlns:a16="http://schemas.microsoft.com/office/drawing/2014/main" val="1434845857"/>
                    </a:ext>
                  </a:extLst>
                </a:gridCol>
                <a:gridCol w="1650247">
                  <a:extLst>
                    <a:ext uri="{9D8B030D-6E8A-4147-A177-3AD203B41FA5}">
                      <a16:colId xmlns:a16="http://schemas.microsoft.com/office/drawing/2014/main" val="2612478888"/>
                    </a:ext>
                  </a:extLst>
                </a:gridCol>
                <a:gridCol w="1650247">
                  <a:extLst>
                    <a:ext uri="{9D8B030D-6E8A-4147-A177-3AD203B41FA5}">
                      <a16:colId xmlns:a16="http://schemas.microsoft.com/office/drawing/2014/main" val="1821696423"/>
                    </a:ext>
                  </a:extLst>
                </a:gridCol>
                <a:gridCol w="1650247">
                  <a:extLst>
                    <a:ext uri="{9D8B030D-6E8A-4147-A177-3AD203B41FA5}">
                      <a16:colId xmlns:a16="http://schemas.microsoft.com/office/drawing/2014/main" val="4230371763"/>
                    </a:ext>
                  </a:extLst>
                </a:gridCol>
                <a:gridCol w="1650247">
                  <a:extLst>
                    <a:ext uri="{9D8B030D-6E8A-4147-A177-3AD203B41FA5}">
                      <a16:colId xmlns:a16="http://schemas.microsoft.com/office/drawing/2014/main" val="3936284288"/>
                    </a:ext>
                  </a:extLst>
                </a:gridCol>
              </a:tblGrid>
              <a:tr h="615576"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Products/Services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Pricing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Strengths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Weaknesses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695818"/>
                  </a:ext>
                </a:extLst>
              </a:tr>
              <a:tr h="1934666">
                <a:tc>
                  <a:txBody>
                    <a:bodyPr/>
                    <a:lstStyle/>
                    <a:p>
                      <a:r>
                        <a:rPr lang="en-US" dirty="0"/>
                        <a:t>Escrow.com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AI-powered escrow for real estate, e-commerce, and B2B transactions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Tiered pricing (starting at 1.5% per transaction)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Secure transactions, Flexible payment 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fees for premium services, Not Available in Nigeria.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235800"/>
                  </a:ext>
                </a:extLst>
              </a:tr>
              <a:tr h="2198484">
                <a:tc>
                  <a:txBody>
                    <a:bodyPr/>
                    <a:lstStyle/>
                    <a:p>
                      <a:r>
                        <a:rPr lang="en-US" dirty="0"/>
                        <a:t>Payscrow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Escrow for online marketplaces, freelance payments, and business transactions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Flat 2% transaction </a:t>
                      </a:r>
                      <a:r>
                        <a:rPr lang="en-US" b="0" dirty="0"/>
                        <a:t>fee (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2% of the transaction amount plus ₦100)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Seamless escrow for e-commerce and freelancers, API Integration.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 enterprise solutions, Additional Fixed fee.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1301389"/>
                  </a:ext>
                </a:extLst>
              </a:tr>
              <a:tr h="2198484">
                <a:tc>
                  <a:txBody>
                    <a:bodyPr/>
                    <a:lstStyle/>
                    <a:p>
                      <a:r>
                        <a:rPr lang="en-US" dirty="0"/>
                        <a:t>EsccrowLock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Merchandise Escrow, Services Escrow, Real Estate Transactions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 pricing based on transaction value. Standard, reduced/minimum fee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Strong international presence, diverse payment 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Less user-friendly interface, Market Awareness.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798897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DF52AD9-0739-70B1-CF33-8A2F89FBC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576" y="1017214"/>
            <a:ext cx="5283735" cy="63665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04996" y="1577674"/>
            <a:ext cx="8757053" cy="6016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600" b="1" dirty="0"/>
              <a:t>Escrow as a Service (EaaS)</a:t>
            </a:r>
            <a:r>
              <a:rPr lang="en-US" sz="2600" dirty="0"/>
              <a:t> – Increasing demand for integrated escrow solutions, allowing businesses to embed escrow functionality into their platforms for seamless transactions.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600" b="1" dirty="0"/>
              <a:t>Cryptocurrency Integration</a:t>
            </a:r>
            <a:r>
              <a:rPr lang="en-US" sz="2600" dirty="0"/>
              <a:t> – More platforms are adopting crypto-based escrow services to facilitate secure and decentralized transactions, especially in high-value and international deals.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600" b="1" dirty="0"/>
              <a:t>Regulatory Compliance Growth</a:t>
            </a:r>
            <a:r>
              <a:rPr lang="en-US" sz="2600" dirty="0"/>
              <a:t> – Stricter financial regulations globally are driving the adoption of escrow services to ensure transaction security and prevent fraud.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600" b="1" dirty="0"/>
              <a:t>Mobile-First Demand</a:t>
            </a:r>
            <a:r>
              <a:rPr lang="en-US" sz="2600" dirty="0"/>
              <a:t> – Users prefer mobile-friendly escrow platforms, prompting companies to enhance mobile usability and app-based escrow services.</a:t>
            </a:r>
          </a:p>
        </p:txBody>
      </p:sp>
      <p:sp>
        <p:nvSpPr>
          <p:cNvPr id="5" name="Text 1"/>
          <p:cNvSpPr/>
          <p:nvPr/>
        </p:nvSpPr>
        <p:spPr>
          <a:xfrm>
            <a:off x="5404996" y="28524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8313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Market Trends</a:t>
            </a:r>
            <a:endParaRPr lang="en-US" sz="46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97296" y="1873405"/>
            <a:ext cx="8097124" cy="5988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/>
              <a:t>Develop a Mobile-First Strategy</a:t>
            </a:r>
            <a:r>
              <a:rPr lang="en-US" sz="3200" dirty="0"/>
              <a:t> – Enhance mobile usability to attract digital-first users.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/>
              <a:t>Expand into Emerging Markets</a:t>
            </a:r>
            <a:r>
              <a:rPr lang="en-US" sz="3200" dirty="0"/>
              <a:t> – Target regions with rising online transactions.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/>
              <a:t>Integrate Cryptocurrency Support</a:t>
            </a:r>
            <a:r>
              <a:rPr lang="en-US" sz="3200" dirty="0"/>
              <a:t> – Tap into the growing crypto payment ecosystem.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/>
              <a:t>Enhance Transparency &amp; Security</a:t>
            </a:r>
            <a:r>
              <a:rPr lang="en-US" sz="3200" dirty="0"/>
              <a:t> – Strengthen fraud prevention measures.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/>
              <a:t>Leverage Partnerships</a:t>
            </a:r>
            <a:r>
              <a:rPr lang="en-US" sz="3200" dirty="0"/>
              <a:t> – Collaborate with e-commerce and B2B platforms for adoption.</a:t>
            </a:r>
          </a:p>
        </p:txBody>
      </p:sp>
      <p:sp>
        <p:nvSpPr>
          <p:cNvPr id="5" name="Text 1"/>
          <p:cNvSpPr/>
          <p:nvPr/>
        </p:nvSpPr>
        <p:spPr>
          <a:xfrm>
            <a:off x="5572937" y="914401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8313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Strategic Recommendations</a:t>
            </a:r>
            <a:endParaRPr lang="en-US" sz="46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862253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8313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</a:t>
            </a:r>
            <a:r>
              <a:rPr lang="en-US" sz="6000" dirty="0">
                <a:solidFill>
                  <a:srgbClr val="28313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Challenges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05394" y="3022537"/>
            <a:ext cx="7663564" cy="3500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High Competition</a:t>
            </a:r>
            <a:r>
              <a:rPr lang="en-US" sz="2800" dirty="0"/>
              <a:t> – Many players offering similar services.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Regulatory Barriers</a:t>
            </a:r>
            <a:r>
              <a:rPr lang="en-US" sz="2800" dirty="0"/>
              <a:t> – Compliance with multiple financial regulations.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User Trust Issues</a:t>
            </a:r>
            <a:r>
              <a:rPr lang="en-US" sz="2800" dirty="0"/>
              <a:t> – Need for secure, transparent escrow transactions.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Limited Awareness</a:t>
            </a:r>
            <a:r>
              <a:rPr lang="en-US" sz="2800" dirty="0"/>
              <a:t> – Many businesses unaware of escrow service benefits.</a:t>
            </a:r>
          </a:p>
          <a:p>
            <a:pPr marL="0" indent="0" algn="l">
              <a:lnSpc>
                <a:spcPts val="297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316067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83131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832105" y="2319455"/>
            <a:ext cx="7732032" cy="4694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4992A-1F61-B181-7790-3070408E93D0}"/>
              </a:ext>
            </a:extLst>
          </p:cNvPr>
          <p:cNvSpPr txBox="1"/>
          <p:nvPr/>
        </p:nvSpPr>
        <p:spPr>
          <a:xfrm>
            <a:off x="832104" y="2495635"/>
            <a:ext cx="856413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Escrow Payments industry is growing rapidly, driven by digital transactions and security needs.</a:t>
            </a:r>
            <a:br>
              <a:rPr lang="en-US" sz="2800" dirty="0"/>
            </a:br>
            <a:r>
              <a:rPr lang="en-US" sz="2800" dirty="0"/>
              <a:t>Competitors are diversifying, but gaps exist in mobile experience and transparency. </a:t>
            </a:r>
            <a:r>
              <a:rPr lang="en-US" sz="2800" kern="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comparison of Escrow.com, PayScrow, and EscrowLock highlights the diverse approaches and competitive advantages each provider offers. The escrow market in Nigeria is </a:t>
            </a:r>
            <a:r>
              <a:rPr lang="en-US" sz="2800" b="1" kern="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ripe for disruption</a:t>
            </a:r>
            <a:r>
              <a:rPr lang="en-US" sz="2800" kern="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—whoever provides </a:t>
            </a:r>
            <a:r>
              <a:rPr lang="en-US" sz="2800" b="1" kern="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most seamless, mobile-friendly, low-cost solution</a:t>
            </a:r>
            <a:r>
              <a:rPr lang="en-US" sz="2800" kern="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will </a:t>
            </a:r>
            <a:r>
              <a:rPr lang="en-US" sz="2800" b="1" kern="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dominate the market</a:t>
            </a:r>
            <a:r>
              <a:rPr lang="en-US" sz="2800" kern="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NG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br>
              <a:rPr lang="en-US" sz="2800" dirty="0"/>
            </a:br>
            <a:endParaRPr lang="en-NG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584</Words>
  <Application>Microsoft Office PowerPoint</Application>
  <PresentationFormat>Custom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Raleway Regular</vt:lpstr>
      <vt:lpstr>Segoe UI</vt:lpstr>
      <vt:lpstr>Wingdings</vt:lpstr>
      <vt:lpstr>思源宋体-思源宋体-Regular</vt:lpstr>
      <vt:lpstr>思源宋体-思源宋体-SemiBold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Zinachidi Nwachukwu</cp:lastModifiedBy>
  <cp:revision>2</cp:revision>
  <dcterms:created xsi:type="dcterms:W3CDTF">2025-03-30T16:07:48Z</dcterms:created>
  <dcterms:modified xsi:type="dcterms:W3CDTF">2025-03-31T10:41:35Z</dcterms:modified>
</cp:coreProperties>
</file>